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B9B6-4581-42AB-831A-269D7432F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6CD715-F4B9-48E1-B1A4-516DC6761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3C19955-1E66-4623-9C2E-E4285D9C2C03}"/>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5" name="Footer Placeholder 4">
            <a:extLst>
              <a:ext uri="{FF2B5EF4-FFF2-40B4-BE49-F238E27FC236}">
                <a16:creationId xmlns:a16="http://schemas.microsoft.com/office/drawing/2014/main" id="{1E862687-29F6-4FD0-B5B1-614F59D9C0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28B72A-040B-4754-804C-6387ADA77785}"/>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366758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9029-6BF1-4DC7-A122-97C58715E56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F46FA4-5329-45D3-BA31-7CD3967C7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F68206-9645-4D34-86AE-4E839F766197}"/>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5" name="Footer Placeholder 4">
            <a:extLst>
              <a:ext uri="{FF2B5EF4-FFF2-40B4-BE49-F238E27FC236}">
                <a16:creationId xmlns:a16="http://schemas.microsoft.com/office/drawing/2014/main" id="{291B529A-FABC-4187-832A-9F370B6179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198EC4-38B5-47E6-9998-CA0159ED1B41}"/>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418464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30CFB4-25E0-42E9-9CB3-75CE8C814B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6EFD077-4222-427A-917D-D336D78C88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9F3608-57AB-4684-B34E-592DAAE72BD8}"/>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5" name="Footer Placeholder 4">
            <a:extLst>
              <a:ext uri="{FF2B5EF4-FFF2-40B4-BE49-F238E27FC236}">
                <a16:creationId xmlns:a16="http://schemas.microsoft.com/office/drawing/2014/main" id="{85E90623-3CD6-47F4-AADE-2F6B9305C4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2A9D54-D648-4D66-97DB-4097CE8F4863}"/>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86240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7535-0B9A-455E-96AB-0B7D2AF2A6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ECA32CD-68EA-4FBE-908D-516B5D6913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39DEAF-EC66-4F96-971F-1B97F5FF4F48}"/>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5" name="Footer Placeholder 4">
            <a:extLst>
              <a:ext uri="{FF2B5EF4-FFF2-40B4-BE49-F238E27FC236}">
                <a16:creationId xmlns:a16="http://schemas.microsoft.com/office/drawing/2014/main" id="{D987F873-DF25-4B36-B3BC-5EE414FE6E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042332-CC2F-44E8-81A5-704D40F4CB36}"/>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330731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957F-4E43-4799-95E1-10C167DCD3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ACF9C4C-7AC2-4D81-B5B9-BDD3DBE9D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0A04C5-AA89-4158-88AA-4C083B930632}"/>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5" name="Footer Placeholder 4">
            <a:extLst>
              <a:ext uri="{FF2B5EF4-FFF2-40B4-BE49-F238E27FC236}">
                <a16:creationId xmlns:a16="http://schemas.microsoft.com/office/drawing/2014/main" id="{289BCB5E-895F-4078-B372-A5E716ECED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4A7BFB-5E05-41ED-AC15-0477D92178AF}"/>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363531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5D10-8BDD-452B-B32B-9531A954A2C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E53AA4E-BA59-4886-AEC6-A01D42A0B8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0EAA63-E845-4446-AC7C-5028A164A1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3739B9-5CF2-4F1A-B0EF-DC009CD4BE62}"/>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6" name="Footer Placeholder 5">
            <a:extLst>
              <a:ext uri="{FF2B5EF4-FFF2-40B4-BE49-F238E27FC236}">
                <a16:creationId xmlns:a16="http://schemas.microsoft.com/office/drawing/2014/main" id="{18F89929-B6D8-4DCA-A7D5-326AC85478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2A5767-072D-49A0-B6F0-39EAA527B8CB}"/>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138847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1A53-AE51-4E9E-895D-9ADD7491DFF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75CF00-F71D-42C1-A6BF-03062D7F7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E8CEE1-5C15-4D0A-98D2-D829B54C9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A9CA1C8-B846-4E24-8853-76F6F725C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4D791F-9573-4BED-BDFF-7D5709D6CA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215C75F-1E86-4919-B881-BECB6A90C2D2}"/>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8" name="Footer Placeholder 7">
            <a:extLst>
              <a:ext uri="{FF2B5EF4-FFF2-40B4-BE49-F238E27FC236}">
                <a16:creationId xmlns:a16="http://schemas.microsoft.com/office/drawing/2014/main" id="{09DE8120-48C3-4C63-A892-1F0F573EEE0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2657153-F5F6-4EE8-A18B-254E8FE7F1D3}"/>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275434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CC31-6044-48BD-ACBE-1154217ADC0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D063FD-6FB5-4D91-8DC0-5FA3499A379F}"/>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4" name="Footer Placeholder 3">
            <a:extLst>
              <a:ext uri="{FF2B5EF4-FFF2-40B4-BE49-F238E27FC236}">
                <a16:creationId xmlns:a16="http://schemas.microsoft.com/office/drawing/2014/main" id="{1918C14A-5EDC-416A-A667-D78A04643F1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48F5C5-990E-461D-9700-86F051290D10}"/>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147803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C4B17-C5B0-44A1-BDC8-0D54EF28FBEF}"/>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3" name="Footer Placeholder 2">
            <a:extLst>
              <a:ext uri="{FF2B5EF4-FFF2-40B4-BE49-F238E27FC236}">
                <a16:creationId xmlns:a16="http://schemas.microsoft.com/office/drawing/2014/main" id="{3965053E-C63B-4F98-8584-0C2FDDDD352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82E719-6F78-422E-A053-D7BABFA5B495}"/>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325708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F272-C89C-459F-97F4-A27C2D809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3C1DF1B-FCC9-4C77-AF85-A1A3383C7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09D6919-7F62-4F99-A01A-1CA75E6D6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B70F20-D5F2-4D7F-97A6-4CF7D3DEBC4F}"/>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6" name="Footer Placeholder 5">
            <a:extLst>
              <a:ext uri="{FF2B5EF4-FFF2-40B4-BE49-F238E27FC236}">
                <a16:creationId xmlns:a16="http://schemas.microsoft.com/office/drawing/2014/main" id="{83B5E063-3CED-4D9A-B00E-EF2C6E48A07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58AE03-660C-4709-89F6-3A9908B6FE4E}"/>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224815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AF2D-4350-4B3B-BE13-CB0665326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ED300A9-B3DD-4E8A-850E-AFD8D3C00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3BFEED3-D5BE-455C-B022-9E087DCC7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B7B32D-3720-45E4-A9EF-0845682DA121}"/>
              </a:ext>
            </a:extLst>
          </p:cNvPr>
          <p:cNvSpPr>
            <a:spLocks noGrp="1"/>
          </p:cNvSpPr>
          <p:nvPr>
            <p:ph type="dt" sz="half" idx="10"/>
          </p:nvPr>
        </p:nvSpPr>
        <p:spPr/>
        <p:txBody>
          <a:bodyPr/>
          <a:lstStyle/>
          <a:p>
            <a:fld id="{08F21035-46D2-495C-A559-4E755562BA1B}" type="datetimeFigureOut">
              <a:rPr lang="en-CA" smtClean="0"/>
              <a:t>2019-01-06</a:t>
            </a:fld>
            <a:endParaRPr lang="en-CA"/>
          </a:p>
        </p:txBody>
      </p:sp>
      <p:sp>
        <p:nvSpPr>
          <p:cNvPr id="6" name="Footer Placeholder 5">
            <a:extLst>
              <a:ext uri="{FF2B5EF4-FFF2-40B4-BE49-F238E27FC236}">
                <a16:creationId xmlns:a16="http://schemas.microsoft.com/office/drawing/2014/main" id="{CF7B939C-2413-4BFF-9C4C-0A4BBC36ED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FE558D6-01FC-4A1A-B37C-0ECE0B38E8A8}"/>
              </a:ext>
            </a:extLst>
          </p:cNvPr>
          <p:cNvSpPr>
            <a:spLocks noGrp="1"/>
          </p:cNvSpPr>
          <p:nvPr>
            <p:ph type="sldNum" sz="quarter" idx="12"/>
          </p:nvPr>
        </p:nvSpPr>
        <p:spPr/>
        <p:txBody>
          <a:bodyPr/>
          <a:lstStyle/>
          <a:p>
            <a:fld id="{A4DA3D30-23A7-41C2-8943-0AD10E7F9BCD}" type="slidenum">
              <a:rPr lang="en-CA" smtClean="0"/>
              <a:t>‹#›</a:t>
            </a:fld>
            <a:endParaRPr lang="en-CA"/>
          </a:p>
        </p:txBody>
      </p:sp>
    </p:spTree>
    <p:extLst>
      <p:ext uri="{BB962C8B-B14F-4D97-AF65-F5344CB8AC3E}">
        <p14:creationId xmlns:p14="http://schemas.microsoft.com/office/powerpoint/2010/main" val="135079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23000">
              <a:schemeClr val="accent1">
                <a:lumMod val="75000"/>
              </a:schemeClr>
            </a:gs>
            <a:gs pos="69000">
              <a:srgbClr val="002060"/>
            </a:gs>
            <a:gs pos="97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01C4-59A7-4255-BDCC-FECDF3DBC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399F71-2521-4845-AFAB-7CD678180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13C74E-0C7C-4772-BA27-9EC43154F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21035-46D2-495C-A559-4E755562BA1B}" type="datetimeFigureOut">
              <a:rPr lang="en-CA" smtClean="0"/>
              <a:t>2019-01-06</a:t>
            </a:fld>
            <a:endParaRPr lang="en-CA"/>
          </a:p>
        </p:txBody>
      </p:sp>
      <p:sp>
        <p:nvSpPr>
          <p:cNvPr id="5" name="Footer Placeholder 4">
            <a:extLst>
              <a:ext uri="{FF2B5EF4-FFF2-40B4-BE49-F238E27FC236}">
                <a16:creationId xmlns:a16="http://schemas.microsoft.com/office/drawing/2014/main" id="{796D199D-1E02-4D06-9786-6D534ED8D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CCF1D4A-B2BA-4EE9-826B-091CA143F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A3D30-23A7-41C2-8943-0AD10E7F9BCD}" type="slidenum">
              <a:rPr lang="en-CA" smtClean="0"/>
              <a:t>‹#›</a:t>
            </a:fld>
            <a:endParaRPr lang="en-CA"/>
          </a:p>
        </p:txBody>
      </p:sp>
    </p:spTree>
    <p:extLst>
      <p:ext uri="{BB962C8B-B14F-4D97-AF65-F5344CB8AC3E}">
        <p14:creationId xmlns:p14="http://schemas.microsoft.com/office/powerpoint/2010/main" val="260326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eliteemergencyresponse.com/" TargetMode="External"/><Relationship Id="rId3" Type="http://schemas.openxmlformats.org/officeDocument/2006/relationships/hyperlink" Target="https://www.eliteemergencyresponse.com/wp-content/uploads/2018/09/elite-emergency-response-logo-event-medical-paramedical.png" TargetMode="External"/><Relationship Id="rId7" Type="http://schemas.openxmlformats.org/officeDocument/2006/relationships/hyperlink" Target="http://www.eliteems.ca/"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facebook.com/EliteResponse" TargetMode="Externa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9EB2-F740-42B1-AAF3-390ECA40C73D}"/>
              </a:ext>
            </a:extLst>
          </p:cNvPr>
          <p:cNvSpPr>
            <a:spLocks noGrp="1"/>
          </p:cNvSpPr>
          <p:nvPr>
            <p:ph type="ctrTitle"/>
          </p:nvPr>
        </p:nvSpPr>
        <p:spPr>
          <a:xfrm>
            <a:off x="250874" y="2829597"/>
            <a:ext cx="11690252" cy="1198806"/>
          </a:xfrm>
          <a:noFill/>
          <a:ln>
            <a:noFill/>
          </a:ln>
          <a:effectLst>
            <a:outerShdw blurRad="50800" dist="38100" dir="2700000" algn="tl" rotWithShape="0">
              <a:prstClr val="black">
                <a:alpha val="40000"/>
              </a:prstClr>
            </a:outerShdw>
          </a:effectLst>
        </p:spPr>
        <p:txBody>
          <a:bodyPr>
            <a:normAutofit/>
          </a:bodyPr>
          <a:lstStyle/>
          <a:p>
            <a:r>
              <a:rPr lang="en-CA" sz="6600" b="1" dirty="0">
                <a:solidFill>
                  <a:schemeClr val="bg1"/>
                </a:solidFill>
                <a:effectLst>
                  <a:outerShdw blurRad="38100" dist="38100" dir="2700000" algn="tl">
                    <a:srgbClr val="000000">
                      <a:alpha val="43137"/>
                    </a:srgbClr>
                  </a:outerShdw>
                </a:effectLst>
                <a:latin typeface="Californian FB" panose="0207040306080B030204" pitchFamily="18" charset="0"/>
              </a:rPr>
              <a:t>Elite Emergency Response Inc</a:t>
            </a:r>
            <a:endParaRPr lang="en-CA" sz="6600" b="1" dirty="0">
              <a:effectLst>
                <a:outerShdw blurRad="38100" dist="38100" dir="2700000" algn="tl">
                  <a:srgbClr val="000000">
                    <a:alpha val="43137"/>
                  </a:srgbClr>
                </a:outerShdw>
              </a:effectLst>
              <a:latin typeface="Californian FB" panose="0207040306080B030204" pitchFamily="18" charset="0"/>
            </a:endParaRPr>
          </a:p>
        </p:txBody>
      </p:sp>
      <p:sp>
        <p:nvSpPr>
          <p:cNvPr id="3" name="Subtitle 2">
            <a:extLst>
              <a:ext uri="{FF2B5EF4-FFF2-40B4-BE49-F238E27FC236}">
                <a16:creationId xmlns:a16="http://schemas.microsoft.com/office/drawing/2014/main" id="{165F9F52-98D7-441F-8130-4D62C1739599}"/>
              </a:ext>
            </a:extLst>
          </p:cNvPr>
          <p:cNvSpPr>
            <a:spLocks noGrp="1"/>
          </p:cNvSpPr>
          <p:nvPr>
            <p:ph type="subTitle" idx="1"/>
          </p:nvPr>
        </p:nvSpPr>
        <p:spPr>
          <a:xfrm>
            <a:off x="1524000" y="4825927"/>
            <a:ext cx="9144000" cy="1655762"/>
          </a:xfrm>
        </p:spPr>
        <p:txBody>
          <a:bodyPr>
            <a:normAutofit fontScale="92500" lnSpcReduction="10000"/>
          </a:bodyPr>
          <a:lstStyle/>
          <a:p>
            <a:r>
              <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rPr>
              <a:t>Medical </a:t>
            </a:r>
            <a:r>
              <a:rPr lang="en-CA" sz="4000" b="1" dirty="0" err="1">
                <a:solidFill>
                  <a:schemeClr val="bg1"/>
                </a:solidFill>
                <a:effectLst>
                  <a:outerShdw blurRad="38100" dist="38100" dir="2700000" algn="tl">
                    <a:srgbClr val="000000">
                      <a:alpha val="43137"/>
                    </a:srgbClr>
                  </a:outerShdw>
                </a:effectLst>
                <a:latin typeface="Californian FB" panose="0207040306080B030204" pitchFamily="18" charset="0"/>
              </a:rPr>
              <a:t>Staffing~Training~Education</a:t>
            </a:r>
            <a:endPar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endPar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r>
              <a:rPr lang="en-CA" sz="3000" b="1" dirty="0">
                <a:effectLst>
                  <a:outerShdw blurRad="38100" dist="38100" dir="2700000" algn="tl">
                    <a:srgbClr val="000000">
                      <a:alpha val="43137"/>
                    </a:srgbClr>
                  </a:outerShdw>
                </a:effectLst>
                <a:latin typeface="Californian FB" panose="0207040306080B030204" pitchFamily="18" charset="0"/>
              </a:rPr>
              <a:t>Media Kit</a:t>
            </a:r>
          </a:p>
        </p:txBody>
      </p:sp>
      <p:pic>
        <p:nvPicPr>
          <p:cNvPr id="5" name="Picture 4" descr="A close up of a sign&#10;&#10;Description automatically generated">
            <a:extLst>
              <a:ext uri="{FF2B5EF4-FFF2-40B4-BE49-F238E27FC236}">
                <a16:creationId xmlns:a16="http://schemas.microsoft.com/office/drawing/2014/main" id="{C56D734F-C9DB-46F9-BDD9-BC1080288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931" y="0"/>
            <a:ext cx="3125391" cy="3108959"/>
          </a:xfrm>
          <a:prstGeom prst="rect">
            <a:avLst/>
          </a:prstGeom>
        </p:spPr>
      </p:pic>
    </p:spTree>
    <p:extLst>
      <p:ext uri="{BB962C8B-B14F-4D97-AF65-F5344CB8AC3E}">
        <p14:creationId xmlns:p14="http://schemas.microsoft.com/office/powerpoint/2010/main" val="2288296317"/>
      </p:ext>
    </p:extLst>
  </p:cSld>
  <p:clrMapOvr>
    <a:masterClrMapping/>
  </p:clrMapOvr>
  <mc:AlternateContent xmlns:mc="http://schemas.openxmlformats.org/markup-compatibility/2006" xmlns:p14="http://schemas.microsoft.com/office/powerpoint/2010/main">
    <mc:Choice Requires="p14">
      <p:transition spd="slow" p14:dur="125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3A073D-3B0B-4A73-8AD4-26BAD0AD2D27}"/>
              </a:ext>
            </a:extLst>
          </p:cNvPr>
          <p:cNvSpPr txBox="1"/>
          <p:nvPr/>
        </p:nvSpPr>
        <p:spPr>
          <a:xfrm>
            <a:off x="942535" y="647114"/>
            <a:ext cx="10269416" cy="5755422"/>
          </a:xfrm>
          <a:prstGeom prst="rect">
            <a:avLst/>
          </a:prstGeom>
          <a:noFill/>
        </p:spPr>
        <p:txBody>
          <a:bodyPr wrap="square" rtlCol="0">
            <a:spAutoFit/>
          </a:bodyPr>
          <a:lstStyle/>
          <a:p>
            <a:pPr algn="ctr"/>
            <a:r>
              <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rPr>
              <a:t>Founded by Stephani Laing ACP, who began doing private event standby work in 2003.</a:t>
            </a:r>
          </a:p>
          <a:p>
            <a:pPr algn="ctr"/>
            <a:endPar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While working as an onsite EMT for Cirque De Soleil the first year it came to Calgary, she saw a need for quality onsite EMS staff at special events to handle emergencies and injuries while waiting for ambulance response.</a:t>
            </a:r>
          </a:p>
          <a:p>
            <a:endPar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pPr algn="ctr"/>
            <a:r>
              <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rPr>
              <a:t>After years of success &amp; growth to become an industry leader, Elite incorporated in 2016.</a:t>
            </a:r>
          </a:p>
          <a:p>
            <a:endPar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896914507"/>
      </p:ext>
    </p:extLst>
  </p:cSld>
  <p:clrMapOvr>
    <a:masterClrMapping/>
  </p:clrMapOvr>
  <mc:AlternateContent xmlns:mc="http://schemas.openxmlformats.org/markup-compatibility/2006">
    <mc:Choice xmlns:p14="http://schemas.microsoft.com/office/powerpoint/2010/main" Requires="p14">
      <p:transition spd="slow" p14:dur="1250" advTm="10000">
        <p:push dir="u"/>
      </p:transition>
    </mc:Choice>
    <mc:Fallback>
      <p:transition spd="slow" advTm="10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E8AA2-4AF1-48B3-BC14-36562BFD5785}"/>
              </a:ext>
            </a:extLst>
          </p:cNvPr>
          <p:cNvSpPr txBox="1"/>
          <p:nvPr/>
        </p:nvSpPr>
        <p:spPr>
          <a:xfrm>
            <a:off x="661182" y="464234"/>
            <a:ext cx="10747716" cy="1323439"/>
          </a:xfrm>
          <a:prstGeom prst="rect">
            <a:avLst/>
          </a:prstGeom>
          <a:noFill/>
        </p:spPr>
        <p:txBody>
          <a:bodyPr wrap="square" rtlCol="0">
            <a:spAutoFit/>
          </a:bodyPr>
          <a:lstStyle/>
          <a:p>
            <a:pPr algn="ctr"/>
            <a:r>
              <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rPr>
              <a:t>After starting with show-jumping &amp; equestrian events, Elite has also branched into:</a:t>
            </a:r>
          </a:p>
        </p:txBody>
      </p:sp>
      <p:sp>
        <p:nvSpPr>
          <p:cNvPr id="3" name="TextBox 2">
            <a:extLst>
              <a:ext uri="{FF2B5EF4-FFF2-40B4-BE49-F238E27FC236}">
                <a16:creationId xmlns:a16="http://schemas.microsoft.com/office/drawing/2014/main" id="{A94D3B3E-EF3C-4D49-A07F-6F4CB3246029}"/>
              </a:ext>
            </a:extLst>
          </p:cNvPr>
          <p:cNvSpPr txBox="1"/>
          <p:nvPr/>
        </p:nvSpPr>
        <p:spPr>
          <a:xfrm>
            <a:off x="2588455" y="1983545"/>
            <a:ext cx="6724358" cy="4401205"/>
          </a:xfrm>
          <a:prstGeom prst="rect">
            <a:avLst/>
          </a:prstGeom>
          <a:noFill/>
        </p:spPr>
        <p:txBody>
          <a:bodyPr wrap="square" rtlCol="0">
            <a:spAutoFit/>
          </a:bodyPr>
          <a:lstStyle/>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Triathlons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Cultural Festivals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Charity walks &amp; 5ks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Concerts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EDM Music Festivals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Private Parties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Rodeos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Motocross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Horse shows of all varieties</a:t>
            </a:r>
          </a:p>
          <a:p>
            <a:pPr marL="457200" indent="-457200">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Any public or private gathering</a:t>
            </a:r>
          </a:p>
        </p:txBody>
      </p:sp>
    </p:spTree>
    <p:extLst>
      <p:ext uri="{BB962C8B-B14F-4D97-AF65-F5344CB8AC3E}">
        <p14:creationId xmlns:p14="http://schemas.microsoft.com/office/powerpoint/2010/main" val="2710384932"/>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946EF-4E2D-4676-A1D2-9BDDB080FC4B}"/>
              </a:ext>
            </a:extLst>
          </p:cNvPr>
          <p:cNvSpPr txBox="1"/>
          <p:nvPr/>
        </p:nvSpPr>
        <p:spPr>
          <a:xfrm>
            <a:off x="724486" y="274320"/>
            <a:ext cx="10818056" cy="830997"/>
          </a:xfrm>
          <a:prstGeom prst="rect">
            <a:avLst/>
          </a:prstGeom>
          <a:noFill/>
        </p:spPr>
        <p:txBody>
          <a:bodyPr wrap="square" rtlCol="0">
            <a:spAutoFit/>
          </a:bodyPr>
          <a:lstStyle/>
          <a:p>
            <a:pPr algn="ctr"/>
            <a:r>
              <a:rPr lang="en-CA" sz="4800" b="1" dirty="0">
                <a:solidFill>
                  <a:schemeClr val="bg1"/>
                </a:solidFill>
                <a:effectLst>
                  <a:glow rad="254000">
                    <a:schemeClr val="bg1">
                      <a:alpha val="41000"/>
                    </a:schemeClr>
                  </a:glow>
                  <a:outerShdw blurRad="38100" dist="38100" dir="2700000" algn="tl">
                    <a:srgbClr val="000000">
                      <a:alpha val="43137"/>
                    </a:srgbClr>
                  </a:outerShdw>
                </a:effectLst>
                <a:latin typeface="Californian FB" panose="0207040306080B030204" pitchFamily="18" charset="0"/>
              </a:rPr>
              <a:t>Some Past &amp; Present Elite Clients:</a:t>
            </a:r>
          </a:p>
        </p:txBody>
      </p:sp>
      <p:sp>
        <p:nvSpPr>
          <p:cNvPr id="4" name="TextBox 3">
            <a:extLst>
              <a:ext uri="{FF2B5EF4-FFF2-40B4-BE49-F238E27FC236}">
                <a16:creationId xmlns:a16="http://schemas.microsoft.com/office/drawing/2014/main" id="{60525AEC-2E56-4FA0-BC85-FFA94BC49845}"/>
              </a:ext>
            </a:extLst>
          </p:cNvPr>
          <p:cNvSpPr txBox="1"/>
          <p:nvPr/>
        </p:nvSpPr>
        <p:spPr>
          <a:xfrm>
            <a:off x="724486" y="1511273"/>
            <a:ext cx="5371514" cy="5016758"/>
          </a:xfrm>
          <a:prstGeom prst="rect">
            <a:avLst/>
          </a:prstGeom>
          <a:noFill/>
        </p:spPr>
        <p:txBody>
          <a:bodyPr wrap="square" rtlCol="0">
            <a:spAutoFit/>
          </a:bodyPr>
          <a:lstStyle/>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Anderson Ranch</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Wildwood Equestrian Park</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Astral Harvest Music Festival</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Motion Notion Music Festival</a:t>
            </a:r>
          </a:p>
          <a:p>
            <a:pPr marL="457200" indent="-457200">
              <a:buFont typeface="Arial" panose="020B0604020202020204" pitchFamily="34" charset="0"/>
              <a:buChar char="•"/>
            </a:pPr>
            <a:r>
              <a:rPr lang="en-CA" sz="3200" b="1" dirty="0" err="1">
                <a:solidFill>
                  <a:schemeClr val="bg1"/>
                </a:solidFill>
                <a:effectLst>
                  <a:outerShdw blurRad="38100" dist="38100" dir="2700000" algn="tl">
                    <a:srgbClr val="000000">
                      <a:alpha val="43137"/>
                    </a:srgbClr>
                  </a:outerShdw>
                </a:effectLst>
                <a:latin typeface="Californian FB" panose="0207040306080B030204" pitchFamily="18" charset="0"/>
              </a:rPr>
              <a:t>Freezerburn</a:t>
            </a: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 Music Festival</a:t>
            </a:r>
          </a:p>
          <a:p>
            <a:pPr marL="457200" indent="-457200">
              <a:buFont typeface="Arial" panose="020B0604020202020204" pitchFamily="34" charset="0"/>
              <a:buChar char="•"/>
            </a:pPr>
            <a:endPar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5" name="TextBox 4">
            <a:extLst>
              <a:ext uri="{FF2B5EF4-FFF2-40B4-BE49-F238E27FC236}">
                <a16:creationId xmlns:a16="http://schemas.microsoft.com/office/drawing/2014/main" id="{48283273-58C0-444B-8417-A7973E69AE5D}"/>
              </a:ext>
            </a:extLst>
          </p:cNvPr>
          <p:cNvSpPr txBox="1"/>
          <p:nvPr/>
        </p:nvSpPr>
        <p:spPr>
          <a:xfrm>
            <a:off x="5866228" y="1547446"/>
            <a:ext cx="5908430" cy="5016758"/>
          </a:xfrm>
          <a:prstGeom prst="rect">
            <a:avLst/>
          </a:prstGeom>
          <a:noFill/>
        </p:spPr>
        <p:txBody>
          <a:bodyPr wrap="square" rtlCol="0">
            <a:spAutoFit/>
          </a:bodyPr>
          <a:lstStyle/>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Calgary Greek Festival</a:t>
            </a:r>
          </a:p>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Oh Canada Restaurant &amp; Bar</a:t>
            </a:r>
          </a:p>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Virgin Music Fest 2008</a:t>
            </a:r>
          </a:p>
          <a:p>
            <a:pPr marL="571500" indent="-571500">
              <a:buFont typeface="Arial" panose="020B0604020202020204" pitchFamily="34" charset="0"/>
              <a:buChar char="•"/>
            </a:pPr>
            <a:r>
              <a:rPr lang="en-CA" sz="3200" b="1" dirty="0" err="1">
                <a:solidFill>
                  <a:schemeClr val="bg1"/>
                </a:solidFill>
                <a:effectLst>
                  <a:outerShdw blurRad="38100" dist="38100" dir="2700000" algn="tl">
                    <a:srgbClr val="000000">
                      <a:alpha val="43137"/>
                    </a:srgbClr>
                  </a:outerShdw>
                </a:effectLst>
                <a:latin typeface="Californian FB" panose="0207040306080B030204" pitchFamily="18" charset="0"/>
              </a:rPr>
              <a:t>Springbank</a:t>
            </a: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 Pony Club</a:t>
            </a:r>
          </a:p>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X-Weighted (TV show)</a:t>
            </a:r>
          </a:p>
          <a:p>
            <a:pPr marL="571500" indent="-571500">
              <a:buFont typeface="Arial" panose="020B0604020202020204" pitchFamily="34" charset="0"/>
              <a:buChar char="•"/>
            </a:pPr>
            <a:r>
              <a:rPr lang="en-CA" sz="3200" b="1" dirty="0" err="1">
                <a:solidFill>
                  <a:schemeClr val="bg1"/>
                </a:solidFill>
                <a:effectLst>
                  <a:outerShdw blurRad="38100" dist="38100" dir="2700000" algn="tl">
                    <a:srgbClr val="000000">
                      <a:alpha val="43137"/>
                    </a:srgbClr>
                  </a:outerShdw>
                </a:effectLst>
                <a:latin typeface="Californian FB" panose="0207040306080B030204" pitchFamily="18" charset="0"/>
              </a:rPr>
              <a:t>Multisports</a:t>
            </a: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 Canada</a:t>
            </a:r>
          </a:p>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Fort Calgary</a:t>
            </a:r>
          </a:p>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CIBC Run For the Cure</a:t>
            </a:r>
          </a:p>
          <a:p>
            <a:pPr marL="571500" indent="-5715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Pengrowth Corporation</a:t>
            </a:r>
          </a:p>
          <a:p>
            <a:pPr marL="571500" indent="-571500">
              <a:buFont typeface="Arial" panose="020B0604020202020204" pitchFamily="34" charset="0"/>
              <a:buChar char="•"/>
            </a:pPr>
            <a:endPar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608186633"/>
      </p:ext>
    </p:extLst>
  </p:cSld>
  <p:clrMapOvr>
    <a:masterClrMapping/>
  </p:clrMapOvr>
  <p:transition spd="slow" advTm="12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6268F-E7A8-4A23-A43F-D8A159483EC8}"/>
              </a:ext>
            </a:extLst>
          </p:cNvPr>
          <p:cNvSpPr txBox="1"/>
          <p:nvPr/>
        </p:nvSpPr>
        <p:spPr>
          <a:xfrm>
            <a:off x="0" y="0"/>
            <a:ext cx="12192000" cy="707886"/>
          </a:xfrm>
          <a:prstGeom prst="rect">
            <a:avLst/>
          </a:prstGeom>
          <a:noFill/>
        </p:spPr>
        <p:txBody>
          <a:bodyPr wrap="square" rtlCol="0">
            <a:spAutoFit/>
          </a:bodyPr>
          <a:lstStyle/>
          <a:p>
            <a:pPr algn="ctr"/>
            <a:r>
              <a:rPr lang="en-CA" sz="4000" b="1" dirty="0">
                <a:solidFill>
                  <a:schemeClr val="bg1"/>
                </a:solidFill>
                <a:effectLst>
                  <a:glow rad="850900">
                    <a:schemeClr val="bg1">
                      <a:alpha val="15000"/>
                    </a:schemeClr>
                  </a:glow>
                  <a:outerShdw blurRad="38100" dist="38100" dir="2700000" algn="tl">
                    <a:srgbClr val="000000">
                      <a:alpha val="43137"/>
                    </a:srgbClr>
                  </a:outerShdw>
                </a:effectLst>
                <a:latin typeface="Californian FB" panose="0207040306080B030204" pitchFamily="18" charset="0"/>
              </a:rPr>
              <a:t>Why Elite Emergency Response Inc Leads the Industry</a:t>
            </a:r>
          </a:p>
        </p:txBody>
      </p:sp>
      <p:sp>
        <p:nvSpPr>
          <p:cNvPr id="3" name="TextBox 2">
            <a:extLst>
              <a:ext uri="{FF2B5EF4-FFF2-40B4-BE49-F238E27FC236}">
                <a16:creationId xmlns:a16="http://schemas.microsoft.com/office/drawing/2014/main" id="{EE597733-920C-46BF-9B23-9CC306CEA608}"/>
              </a:ext>
            </a:extLst>
          </p:cNvPr>
          <p:cNvSpPr txBox="1"/>
          <p:nvPr/>
        </p:nvSpPr>
        <p:spPr>
          <a:xfrm>
            <a:off x="450574" y="707886"/>
            <a:ext cx="11290852" cy="6217087"/>
          </a:xfrm>
          <a:prstGeom prst="rect">
            <a:avLst/>
          </a:prstGeom>
          <a:noFill/>
          <a:effectLst>
            <a:glow rad="63500">
              <a:schemeClr val="accent5">
                <a:satMod val="175000"/>
                <a:alpha val="40000"/>
              </a:schemeClr>
            </a:glow>
            <a:outerShdw blurRad="50800" dist="38100" dir="16200000" rotWithShape="0">
              <a:prstClr val="black">
                <a:alpha val="40000"/>
              </a:prstClr>
            </a:outerShdw>
          </a:effectLst>
        </p:spPr>
        <p:txBody>
          <a:bodyPr wrap="square" rtlCol="0">
            <a:spAutoFit/>
          </a:bodyPr>
          <a:lstStyle/>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High standards for staff, training, professionalism</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Recipient of a Priory Vote of Thanks from the Order of Canada for expertise in training &amp; adult education</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Advanced &amp; Primary Care Paramedics, RNs with years of field experience</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Ongoing training &amp; education</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Staff are mentored for years before working independently</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Personable &amp; engaging, excellent representatives of any event/organization</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Uses ‘edutainment’ in public training courses; if you’re laughing you’re learning!</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Clients enjoy staff consistency; very low staff turnover</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Education in mental health, sports medicine, kinesiology, psychology, crisis intervention</a:t>
            </a:r>
          </a:p>
          <a:p>
            <a:pPr marL="457200" indent="-457200">
              <a:buFont typeface="Arial" panose="020B0604020202020204" pitchFamily="34" charset="0"/>
              <a:buChar char="•"/>
            </a:pPr>
            <a:r>
              <a:rPr lang="en-CA" sz="2600" b="1" dirty="0">
                <a:solidFill>
                  <a:schemeClr val="bg1"/>
                </a:solidFill>
                <a:effectLst>
                  <a:outerShdw blurRad="38100" dist="38100" dir="2700000" algn="tl">
                    <a:srgbClr val="000000">
                      <a:alpha val="43137"/>
                    </a:srgbClr>
                  </a:outerShdw>
                </a:effectLst>
                <a:latin typeface="Californian FB" panose="0207040306080B030204" pitchFamily="18" charset="0"/>
              </a:rPr>
              <a:t>Proactive &amp; preventative approach to health and safety</a:t>
            </a:r>
          </a:p>
          <a:p>
            <a:pPr algn="ctr"/>
            <a:r>
              <a:rPr lang="en-CA" sz="3000" b="1" dirty="0">
                <a:solidFill>
                  <a:schemeClr val="bg1"/>
                </a:solidFill>
                <a:effectLst>
                  <a:glow rad="228600">
                    <a:schemeClr val="accent1">
                      <a:satMod val="175000"/>
                      <a:alpha val="40000"/>
                    </a:schemeClr>
                  </a:glow>
                  <a:outerShdw blurRad="38100" dist="38100" dir="2700000" algn="tl">
                    <a:srgbClr val="000000">
                      <a:alpha val="43137"/>
                    </a:srgbClr>
                  </a:outerShdw>
                </a:effectLst>
                <a:latin typeface="Californian FB" panose="0207040306080B030204" pitchFamily="18" charset="0"/>
              </a:rPr>
              <a:t>Their mission is to make exceptional onsite medical care and training accessible &amp; affordable for all</a:t>
            </a:r>
          </a:p>
        </p:txBody>
      </p:sp>
    </p:spTree>
    <p:extLst>
      <p:ext uri="{BB962C8B-B14F-4D97-AF65-F5344CB8AC3E}">
        <p14:creationId xmlns:p14="http://schemas.microsoft.com/office/powerpoint/2010/main" val="406188847"/>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6BC415-9172-4342-8F05-652F50F5CBD8}"/>
              </a:ext>
            </a:extLst>
          </p:cNvPr>
          <p:cNvSpPr txBox="1"/>
          <p:nvPr/>
        </p:nvSpPr>
        <p:spPr>
          <a:xfrm>
            <a:off x="1033670" y="212035"/>
            <a:ext cx="9978887" cy="707886"/>
          </a:xfrm>
          <a:prstGeom prst="rect">
            <a:avLst/>
          </a:prstGeom>
          <a:noFill/>
        </p:spPr>
        <p:txBody>
          <a:bodyPr wrap="square" rtlCol="0">
            <a:spAutoFit/>
          </a:bodyPr>
          <a:lstStyle/>
          <a:p>
            <a:pPr algn="ctr"/>
            <a:r>
              <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rPr>
              <a:t>Services</a:t>
            </a:r>
          </a:p>
        </p:txBody>
      </p:sp>
      <p:sp>
        <p:nvSpPr>
          <p:cNvPr id="4" name="TextBox 3">
            <a:extLst>
              <a:ext uri="{FF2B5EF4-FFF2-40B4-BE49-F238E27FC236}">
                <a16:creationId xmlns:a16="http://schemas.microsoft.com/office/drawing/2014/main" id="{24BB005B-0EB4-45FD-A744-7231CC880B88}"/>
              </a:ext>
            </a:extLst>
          </p:cNvPr>
          <p:cNvSpPr txBox="1"/>
          <p:nvPr/>
        </p:nvSpPr>
        <p:spPr>
          <a:xfrm>
            <a:off x="212034" y="1436756"/>
            <a:ext cx="11767931" cy="5016758"/>
          </a:xfrm>
          <a:prstGeom prst="rect">
            <a:avLst/>
          </a:prstGeom>
          <a:noFill/>
        </p:spPr>
        <p:txBody>
          <a:bodyPr wrap="square" rtlCol="0">
            <a:spAutoFit/>
          </a:bodyPr>
          <a:lstStyle/>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Onsite EMS staff for events, gatherings, or private clients</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First aid &amp; CPR courses taught be experienced medical professionals</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CPR training for laypersons &amp; medical personnel</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Targeted, tailored training courses for first responders</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First Aid training for both public and private groups</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Safety assessment and planning</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Public education</a:t>
            </a:r>
          </a:p>
          <a:p>
            <a:pPr marL="457200" indent="-457200">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rPr>
              <a:t>Expert consultations and technical advising</a:t>
            </a:r>
          </a:p>
          <a:p>
            <a:endParaRPr lang="en-CA" sz="3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119363500"/>
      </p:ext>
    </p:extLst>
  </p:cSld>
  <p:clrMapOvr>
    <a:masterClrMapping/>
  </p:clrMapOvr>
  <p:transition spd="slow" advTm="12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985B-B472-493A-814E-7A3E03478802}"/>
              </a:ext>
            </a:extLst>
          </p:cNvPr>
          <p:cNvSpPr txBox="1"/>
          <p:nvPr/>
        </p:nvSpPr>
        <p:spPr>
          <a:xfrm>
            <a:off x="722243" y="0"/>
            <a:ext cx="10747513" cy="707886"/>
          </a:xfrm>
          <a:prstGeom prst="rect">
            <a:avLst/>
          </a:prstGeom>
          <a:noFill/>
        </p:spPr>
        <p:txBody>
          <a:bodyPr wrap="square" rtlCol="0">
            <a:spAutoFit/>
          </a:bodyPr>
          <a:lstStyle/>
          <a:p>
            <a:pPr algn="ctr"/>
            <a:r>
              <a:rPr lang="en-CA" sz="4000" b="1" dirty="0">
                <a:solidFill>
                  <a:schemeClr val="bg1"/>
                </a:solidFill>
                <a:effectLst>
                  <a:outerShdw blurRad="38100" dist="38100" dir="2700000" algn="tl">
                    <a:srgbClr val="000000">
                      <a:alpha val="43137"/>
                    </a:srgbClr>
                  </a:outerShdw>
                </a:effectLst>
                <a:latin typeface="Californian FB" panose="0207040306080B030204" pitchFamily="18" charset="0"/>
              </a:rPr>
              <a:t>Testimonials:</a:t>
            </a:r>
          </a:p>
        </p:txBody>
      </p:sp>
      <p:sp>
        <p:nvSpPr>
          <p:cNvPr id="3" name="TextBox 2">
            <a:extLst>
              <a:ext uri="{FF2B5EF4-FFF2-40B4-BE49-F238E27FC236}">
                <a16:creationId xmlns:a16="http://schemas.microsoft.com/office/drawing/2014/main" id="{E76DEEF0-7401-4CED-82ED-3B1C907EF832}"/>
              </a:ext>
            </a:extLst>
          </p:cNvPr>
          <p:cNvSpPr txBox="1"/>
          <p:nvPr/>
        </p:nvSpPr>
        <p:spPr>
          <a:xfrm>
            <a:off x="119270" y="988105"/>
            <a:ext cx="11953460" cy="1477328"/>
          </a:xfrm>
          <a:prstGeom prst="rect">
            <a:avLst/>
          </a:prstGeom>
          <a:noFill/>
          <a:ln>
            <a:solidFill>
              <a:schemeClr val="bg1"/>
            </a:solidFill>
          </a:ln>
        </p:spPr>
        <p:txBody>
          <a:bodyPr wrap="square" rtlCol="0">
            <a:spAutoFit/>
          </a:bodyPr>
          <a:lstStyle/>
          <a:p>
            <a:r>
              <a:rPr lang="en-US" dirty="0">
                <a:solidFill>
                  <a:schemeClr val="bg1"/>
                </a:solidFill>
              </a:rPr>
              <a:t>“Elite Emergency Response is right – these guys have the experience, the expertise, and the knowledge to provide the right response at the right time. As a bonus, they are wonderfully caring people that have dedicated their time to making the world better and to the safety and health of others. Considering the amount of benefit they can provide I wouldn’t hesitate to try to book this team for any event over 500 people, or smaller if you have the budget for it. Thankfully their rate is very reasonable.”  </a:t>
            </a:r>
          </a:p>
          <a:p>
            <a:pPr algn="ctr"/>
            <a:r>
              <a:rPr lang="en-US" i="1" dirty="0">
                <a:solidFill>
                  <a:schemeClr val="bg1"/>
                </a:solidFill>
              </a:rPr>
              <a:t>J Good, Reign Bough Fiddle Festival</a:t>
            </a:r>
            <a:endParaRPr lang="en-CA" i="1" dirty="0">
              <a:solidFill>
                <a:schemeClr val="bg1"/>
              </a:solidFill>
            </a:endParaRPr>
          </a:p>
        </p:txBody>
      </p:sp>
      <p:sp>
        <p:nvSpPr>
          <p:cNvPr id="4" name="TextBox 3">
            <a:extLst>
              <a:ext uri="{FF2B5EF4-FFF2-40B4-BE49-F238E27FC236}">
                <a16:creationId xmlns:a16="http://schemas.microsoft.com/office/drawing/2014/main" id="{16714E20-5A44-4873-A04D-E7EEB50DF541}"/>
              </a:ext>
            </a:extLst>
          </p:cNvPr>
          <p:cNvSpPr txBox="1"/>
          <p:nvPr/>
        </p:nvSpPr>
        <p:spPr>
          <a:xfrm>
            <a:off x="4784035" y="2478157"/>
            <a:ext cx="7288695" cy="596348"/>
          </a:xfrm>
          <a:prstGeom prst="rect">
            <a:avLst/>
          </a:prstGeom>
          <a:noFill/>
        </p:spPr>
        <p:txBody>
          <a:bodyPr wrap="square" rtlCol="0">
            <a:spAutoFit/>
          </a:bodyPr>
          <a:lstStyle/>
          <a:p>
            <a:endParaRPr lang="en-CA" dirty="0"/>
          </a:p>
        </p:txBody>
      </p:sp>
      <p:sp>
        <p:nvSpPr>
          <p:cNvPr id="5" name="TextBox 4">
            <a:extLst>
              <a:ext uri="{FF2B5EF4-FFF2-40B4-BE49-F238E27FC236}">
                <a16:creationId xmlns:a16="http://schemas.microsoft.com/office/drawing/2014/main" id="{1391AE0F-FF4D-4E39-8BE2-E2AB8BCC1D88}"/>
              </a:ext>
            </a:extLst>
          </p:cNvPr>
          <p:cNvSpPr txBox="1"/>
          <p:nvPr/>
        </p:nvSpPr>
        <p:spPr>
          <a:xfrm>
            <a:off x="4625009" y="2605158"/>
            <a:ext cx="184731" cy="369332"/>
          </a:xfrm>
          <a:prstGeom prst="rect">
            <a:avLst/>
          </a:prstGeom>
          <a:noFill/>
        </p:spPr>
        <p:txBody>
          <a:bodyPr wrap="none" rtlCol="0">
            <a:spAutoFit/>
          </a:bodyPr>
          <a:lstStyle/>
          <a:p>
            <a:endParaRPr lang="en-CA" dirty="0"/>
          </a:p>
        </p:txBody>
      </p:sp>
      <p:sp>
        <p:nvSpPr>
          <p:cNvPr id="6" name="TextBox 5">
            <a:extLst>
              <a:ext uri="{FF2B5EF4-FFF2-40B4-BE49-F238E27FC236}">
                <a16:creationId xmlns:a16="http://schemas.microsoft.com/office/drawing/2014/main" id="{293EEC60-62E8-487B-85B4-06279F3157CB}"/>
              </a:ext>
            </a:extLst>
          </p:cNvPr>
          <p:cNvSpPr txBox="1"/>
          <p:nvPr/>
        </p:nvSpPr>
        <p:spPr>
          <a:xfrm>
            <a:off x="1212573" y="2822808"/>
            <a:ext cx="9766852" cy="646331"/>
          </a:xfrm>
          <a:prstGeom prst="rect">
            <a:avLst/>
          </a:prstGeom>
          <a:noFill/>
          <a:ln>
            <a:solidFill>
              <a:schemeClr val="bg1"/>
            </a:solidFill>
          </a:ln>
        </p:spPr>
        <p:txBody>
          <a:bodyPr wrap="square" rtlCol="0">
            <a:spAutoFit/>
          </a:bodyPr>
          <a:lstStyle/>
          <a:p>
            <a:r>
              <a:rPr lang="en-US" dirty="0">
                <a:solidFill>
                  <a:schemeClr val="bg1"/>
                </a:solidFill>
              </a:rPr>
              <a:t>Can't thank Stephani and Cam enough for the services they provide, as well as the smiles and positive energies they bring with them.  </a:t>
            </a:r>
            <a:r>
              <a:rPr lang="en-US" i="1" dirty="0">
                <a:solidFill>
                  <a:schemeClr val="bg1"/>
                </a:solidFill>
              </a:rPr>
              <a:t>D </a:t>
            </a:r>
            <a:r>
              <a:rPr lang="en-US" i="1" dirty="0" err="1">
                <a:solidFill>
                  <a:schemeClr val="bg1"/>
                </a:solidFill>
              </a:rPr>
              <a:t>Shadda</a:t>
            </a:r>
            <a:r>
              <a:rPr lang="en-US" i="1" dirty="0">
                <a:solidFill>
                  <a:schemeClr val="bg1"/>
                </a:solidFill>
              </a:rPr>
              <a:t>, festival guest</a:t>
            </a:r>
            <a:endParaRPr lang="en-CA" i="1" dirty="0">
              <a:solidFill>
                <a:schemeClr val="bg1"/>
              </a:solidFill>
            </a:endParaRPr>
          </a:p>
        </p:txBody>
      </p:sp>
      <p:sp>
        <p:nvSpPr>
          <p:cNvPr id="7" name="TextBox 6">
            <a:extLst>
              <a:ext uri="{FF2B5EF4-FFF2-40B4-BE49-F238E27FC236}">
                <a16:creationId xmlns:a16="http://schemas.microsoft.com/office/drawing/2014/main" id="{1B936D59-50B3-472D-8E85-707217116614}"/>
              </a:ext>
            </a:extLst>
          </p:cNvPr>
          <p:cNvSpPr txBox="1"/>
          <p:nvPr/>
        </p:nvSpPr>
        <p:spPr>
          <a:xfrm>
            <a:off x="318052" y="3993178"/>
            <a:ext cx="5115339" cy="2308324"/>
          </a:xfrm>
          <a:prstGeom prst="rect">
            <a:avLst/>
          </a:prstGeom>
          <a:noFill/>
          <a:ln>
            <a:solidFill>
              <a:schemeClr val="bg1"/>
            </a:solidFill>
          </a:ln>
        </p:spPr>
        <p:txBody>
          <a:bodyPr wrap="square" rtlCol="0">
            <a:spAutoFit/>
          </a:bodyPr>
          <a:lstStyle/>
          <a:p>
            <a:r>
              <a:rPr lang="en-US" dirty="0">
                <a:solidFill>
                  <a:schemeClr val="bg1"/>
                </a:solidFill>
              </a:rPr>
              <a:t>I love Stephani and her crew! I am forever grateful for this team, not only for the essential service that they continue to provide our festival (since 2008), but also for their ability to connect with the attendees in an authentic manner. Their extensive knowledge and on-point care and service helps to create a safe and thriving environment</a:t>
            </a:r>
            <a:r>
              <a:rPr lang="en-US" i="1" dirty="0">
                <a:solidFill>
                  <a:schemeClr val="bg1"/>
                </a:solidFill>
              </a:rPr>
              <a:t>. </a:t>
            </a:r>
          </a:p>
          <a:p>
            <a:pPr algn="ctr"/>
            <a:r>
              <a:rPr lang="en-US" i="1" dirty="0">
                <a:solidFill>
                  <a:schemeClr val="bg1"/>
                </a:solidFill>
              </a:rPr>
              <a:t> Petra S., Astral Harvest Festival</a:t>
            </a:r>
            <a:endParaRPr lang="en-CA" i="1" dirty="0">
              <a:solidFill>
                <a:schemeClr val="bg1"/>
              </a:solidFill>
            </a:endParaRPr>
          </a:p>
        </p:txBody>
      </p:sp>
      <p:sp>
        <p:nvSpPr>
          <p:cNvPr id="8" name="TextBox 7">
            <a:extLst>
              <a:ext uri="{FF2B5EF4-FFF2-40B4-BE49-F238E27FC236}">
                <a16:creationId xmlns:a16="http://schemas.microsoft.com/office/drawing/2014/main" id="{CF5B0F9C-17D4-4593-9130-46ED3D9EC332}"/>
              </a:ext>
            </a:extLst>
          </p:cNvPr>
          <p:cNvSpPr txBox="1"/>
          <p:nvPr/>
        </p:nvSpPr>
        <p:spPr>
          <a:xfrm>
            <a:off x="6308035" y="3724818"/>
            <a:ext cx="5565913" cy="2585323"/>
          </a:xfrm>
          <a:prstGeom prst="rect">
            <a:avLst/>
          </a:prstGeom>
          <a:noFill/>
          <a:ln>
            <a:solidFill>
              <a:schemeClr val="bg1"/>
            </a:solidFill>
          </a:ln>
        </p:spPr>
        <p:txBody>
          <a:bodyPr wrap="square" rtlCol="0">
            <a:spAutoFit/>
          </a:bodyPr>
          <a:lstStyle/>
          <a:p>
            <a:r>
              <a:rPr lang="en-US" dirty="0">
                <a:solidFill>
                  <a:schemeClr val="bg1"/>
                </a:solidFill>
              </a:rPr>
              <a:t>Very respectful of patient confidentiality, in tune with specific needs, very professional when dealing with a crisis, as well as amazing at wrapping an ankle or 2. Would recommend them to anyone and everyone for any medical standby needs or training. No job too big or small for this fantastic crew. I’ve admired the work they do and respect them. Never a second thought on any medical need from them.   </a:t>
            </a:r>
          </a:p>
          <a:p>
            <a:pPr algn="ctr"/>
            <a:r>
              <a:rPr lang="en-US" i="1" dirty="0">
                <a:solidFill>
                  <a:schemeClr val="bg1"/>
                </a:solidFill>
              </a:rPr>
              <a:t>Jason D., event guest/patient</a:t>
            </a:r>
            <a:endParaRPr lang="en-CA" i="1" dirty="0">
              <a:solidFill>
                <a:schemeClr val="bg1"/>
              </a:solidFill>
            </a:endParaRPr>
          </a:p>
        </p:txBody>
      </p:sp>
    </p:spTree>
    <p:extLst>
      <p:ext uri="{BB962C8B-B14F-4D97-AF65-F5344CB8AC3E}">
        <p14:creationId xmlns:p14="http://schemas.microsoft.com/office/powerpoint/2010/main" val="3839737586"/>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B967F37-8939-49C2-8A16-8F489760A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8" y="76200"/>
            <a:ext cx="3351886" cy="3352800"/>
          </a:xfrm>
          <a:prstGeom prst="rect">
            <a:avLst/>
          </a:prstGeom>
        </p:spPr>
      </p:pic>
      <p:sp>
        <p:nvSpPr>
          <p:cNvPr id="5" name="TextBox 4">
            <a:extLst>
              <a:ext uri="{FF2B5EF4-FFF2-40B4-BE49-F238E27FC236}">
                <a16:creationId xmlns:a16="http://schemas.microsoft.com/office/drawing/2014/main" id="{D0F5C3BF-5E30-4D65-ABAD-597FC5CDCFAE}"/>
              </a:ext>
            </a:extLst>
          </p:cNvPr>
          <p:cNvSpPr txBox="1"/>
          <p:nvPr/>
        </p:nvSpPr>
        <p:spPr>
          <a:xfrm>
            <a:off x="515635" y="3500231"/>
            <a:ext cx="2623931" cy="400110"/>
          </a:xfrm>
          <a:prstGeom prst="rect">
            <a:avLst/>
          </a:prstGeom>
          <a:noFill/>
        </p:spPr>
        <p:txBody>
          <a:bodyPr wrap="square" rtlCol="0">
            <a:spAutoFit/>
          </a:bodyPr>
          <a:lstStyle/>
          <a:p>
            <a:r>
              <a:rPr lang="en-CA" sz="2000" b="1" dirty="0">
                <a:solidFill>
                  <a:schemeClr val="bg1"/>
                </a:solidFill>
                <a:hlinkClick r:id="rId3"/>
              </a:rPr>
              <a:t>Click here to download</a:t>
            </a:r>
            <a:endParaRPr lang="en-CA" sz="2000" b="1" dirty="0">
              <a:solidFill>
                <a:schemeClr val="bg1"/>
              </a:solidFill>
            </a:endParaRPr>
          </a:p>
        </p:txBody>
      </p:sp>
      <p:pic>
        <p:nvPicPr>
          <p:cNvPr id="6" name="Picture 5" descr="A group of people posing for a photo&#10;&#10;Description automatically generated">
            <a:extLst>
              <a:ext uri="{FF2B5EF4-FFF2-40B4-BE49-F238E27FC236}">
                <a16:creationId xmlns:a16="http://schemas.microsoft.com/office/drawing/2014/main" id="{D9DE991B-B5E4-42AE-BF93-4CA31C200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43" y="-10767"/>
            <a:ext cx="3124112" cy="3124112"/>
          </a:xfrm>
          <a:prstGeom prst="rect">
            <a:avLst/>
          </a:prstGeom>
        </p:spPr>
      </p:pic>
      <p:pic>
        <p:nvPicPr>
          <p:cNvPr id="12" name="Picture 11" descr="A person wearing sunglasses and smiling&#10;&#10;Description automatically generated">
            <a:extLst>
              <a:ext uri="{FF2B5EF4-FFF2-40B4-BE49-F238E27FC236}">
                <a16:creationId xmlns:a16="http://schemas.microsoft.com/office/drawing/2014/main" id="{51838641-AB61-44A0-B6A5-D91E956B0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3112" y="-10767"/>
            <a:ext cx="2358887" cy="3145182"/>
          </a:xfrm>
          <a:prstGeom prst="rect">
            <a:avLst/>
          </a:prstGeom>
        </p:spPr>
      </p:pic>
      <p:sp>
        <p:nvSpPr>
          <p:cNvPr id="13" name="TextBox 12">
            <a:extLst>
              <a:ext uri="{FF2B5EF4-FFF2-40B4-BE49-F238E27FC236}">
                <a16:creationId xmlns:a16="http://schemas.microsoft.com/office/drawing/2014/main" id="{FA1C380A-2412-4E30-97CA-4F75A72E3379}"/>
              </a:ext>
            </a:extLst>
          </p:cNvPr>
          <p:cNvSpPr txBox="1"/>
          <p:nvPr/>
        </p:nvSpPr>
        <p:spPr>
          <a:xfrm>
            <a:off x="9573591" y="3138522"/>
            <a:ext cx="2703444" cy="646331"/>
          </a:xfrm>
          <a:prstGeom prst="rect">
            <a:avLst/>
          </a:prstGeom>
          <a:noFill/>
        </p:spPr>
        <p:txBody>
          <a:bodyPr wrap="square" rtlCol="0">
            <a:spAutoFit/>
          </a:bodyPr>
          <a:lstStyle/>
          <a:p>
            <a:pPr algn="ctr"/>
            <a:r>
              <a:rPr lang="en-CA" dirty="0">
                <a:solidFill>
                  <a:schemeClr val="bg1"/>
                </a:solidFill>
                <a:effectLst>
                  <a:outerShdw blurRad="38100" dist="38100" dir="2700000" algn="tl">
                    <a:srgbClr val="000000">
                      <a:alpha val="43137"/>
                    </a:srgbClr>
                  </a:outerShdw>
                </a:effectLst>
              </a:rPr>
              <a:t>Stephani Laing, CEO/ACP &amp; Cameron </a:t>
            </a:r>
            <a:r>
              <a:rPr lang="en-CA" dirty="0" err="1">
                <a:solidFill>
                  <a:schemeClr val="bg1"/>
                </a:solidFill>
                <a:effectLst>
                  <a:outerShdw blurRad="38100" dist="38100" dir="2700000" algn="tl">
                    <a:srgbClr val="000000">
                      <a:alpha val="43137"/>
                    </a:srgbClr>
                  </a:outerShdw>
                </a:effectLst>
              </a:rPr>
              <a:t>Doore</a:t>
            </a:r>
            <a:r>
              <a:rPr lang="en-CA" dirty="0">
                <a:solidFill>
                  <a:schemeClr val="bg1"/>
                </a:solidFill>
                <a:effectLst>
                  <a:outerShdw blurRad="38100" dist="38100" dir="2700000" algn="tl">
                    <a:srgbClr val="000000">
                      <a:alpha val="43137"/>
                    </a:srgbClr>
                  </a:outerShdw>
                </a:effectLst>
              </a:rPr>
              <a:t>, COO/PCP</a:t>
            </a:r>
          </a:p>
        </p:txBody>
      </p:sp>
      <p:sp>
        <p:nvSpPr>
          <p:cNvPr id="14" name="TextBox 13">
            <a:extLst>
              <a:ext uri="{FF2B5EF4-FFF2-40B4-BE49-F238E27FC236}">
                <a16:creationId xmlns:a16="http://schemas.microsoft.com/office/drawing/2014/main" id="{EC225165-B1FC-4EB9-92D1-7F8A8E9E2088}"/>
              </a:ext>
            </a:extLst>
          </p:cNvPr>
          <p:cNvSpPr txBox="1"/>
          <p:nvPr/>
        </p:nvSpPr>
        <p:spPr>
          <a:xfrm>
            <a:off x="3724411" y="3089269"/>
            <a:ext cx="4743176" cy="830997"/>
          </a:xfrm>
          <a:prstGeom prst="rect">
            <a:avLst/>
          </a:prstGeom>
          <a:noFill/>
        </p:spPr>
        <p:txBody>
          <a:bodyPr wrap="square" rtlCol="0">
            <a:spAutoFit/>
          </a:bodyPr>
          <a:lstStyle/>
          <a:p>
            <a:r>
              <a:rPr lang="en-CA" sz="1600" dirty="0">
                <a:solidFill>
                  <a:schemeClr val="bg1"/>
                </a:solidFill>
              </a:rPr>
              <a:t>Cameron </a:t>
            </a:r>
            <a:r>
              <a:rPr lang="en-CA" sz="1600" dirty="0" err="1">
                <a:solidFill>
                  <a:schemeClr val="bg1"/>
                </a:solidFill>
              </a:rPr>
              <a:t>Doore</a:t>
            </a:r>
            <a:r>
              <a:rPr lang="en-CA" sz="1600" dirty="0">
                <a:solidFill>
                  <a:schemeClr val="bg1"/>
                </a:solidFill>
              </a:rPr>
              <a:t> COO/ACP         Stephani Laing CEO/ACP</a:t>
            </a:r>
          </a:p>
          <a:p>
            <a:r>
              <a:rPr lang="en-CA" sz="1600" dirty="0">
                <a:solidFill>
                  <a:schemeClr val="bg1"/>
                </a:solidFill>
              </a:rPr>
              <a:t>             Laura </a:t>
            </a:r>
            <a:r>
              <a:rPr lang="en-CA" sz="1600" dirty="0" err="1">
                <a:solidFill>
                  <a:schemeClr val="bg1"/>
                </a:solidFill>
              </a:rPr>
              <a:t>Piercey</a:t>
            </a:r>
            <a:r>
              <a:rPr lang="en-CA" sz="1600" dirty="0">
                <a:solidFill>
                  <a:schemeClr val="bg1"/>
                </a:solidFill>
              </a:rPr>
              <a:t>, PCP          Ryley Bennet, HR/PCP</a:t>
            </a:r>
          </a:p>
          <a:p>
            <a:r>
              <a:rPr lang="en-CA" sz="1600" dirty="0">
                <a:solidFill>
                  <a:schemeClr val="bg1"/>
                </a:solidFill>
              </a:rPr>
              <a:t>                                  Jody Stoltz, PCP</a:t>
            </a:r>
          </a:p>
        </p:txBody>
      </p:sp>
      <p:sp>
        <p:nvSpPr>
          <p:cNvPr id="24" name="TextBox 23">
            <a:extLst>
              <a:ext uri="{FF2B5EF4-FFF2-40B4-BE49-F238E27FC236}">
                <a16:creationId xmlns:a16="http://schemas.microsoft.com/office/drawing/2014/main" id="{B423E844-96C6-4166-A3A4-FA3054DD583B}"/>
              </a:ext>
            </a:extLst>
          </p:cNvPr>
          <p:cNvSpPr txBox="1"/>
          <p:nvPr/>
        </p:nvSpPr>
        <p:spPr>
          <a:xfrm>
            <a:off x="2438806" y="4102540"/>
            <a:ext cx="6845484" cy="2000548"/>
          </a:xfrm>
          <a:prstGeom prst="rect">
            <a:avLst/>
          </a:prstGeom>
          <a:noFill/>
        </p:spPr>
        <p:txBody>
          <a:bodyPr wrap="square" rtlCol="0">
            <a:spAutoFit/>
          </a:bodyPr>
          <a:lstStyle/>
          <a:p>
            <a:r>
              <a:rPr lang="en-CA" sz="2800" b="1" dirty="0">
                <a:solidFill>
                  <a:schemeClr val="bg1"/>
                </a:solidFill>
                <a:effectLst>
                  <a:outerShdw blurRad="38100" dist="38100" dir="2700000" algn="tl">
                    <a:srgbClr val="000000">
                      <a:alpha val="43137"/>
                    </a:srgbClr>
                  </a:outerShdw>
                </a:effectLst>
                <a:latin typeface="Californian FB" panose="0207040306080B030204" pitchFamily="18" charset="0"/>
              </a:rPr>
              <a:t>Elite Emergency Response can be found on:</a:t>
            </a:r>
          </a:p>
          <a:p>
            <a:r>
              <a:rPr lang="en-CA" sz="2200" b="1" dirty="0">
                <a:solidFill>
                  <a:schemeClr val="bg1"/>
                </a:solidFill>
                <a:effectLst>
                  <a:outerShdw blurRad="38100" dist="38100" dir="2700000" algn="tl">
                    <a:srgbClr val="000000">
                      <a:alpha val="43137"/>
                    </a:srgbClr>
                  </a:outerShdw>
                </a:effectLst>
                <a:latin typeface="Californian FB" panose="0207040306080B030204" pitchFamily="18" charset="0"/>
              </a:rPr>
              <a:t>Facebook: </a:t>
            </a:r>
            <a:r>
              <a:rPr lang="en-CA" sz="24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CA" sz="2400" b="1" dirty="0">
                <a:effectLst>
                  <a:outerShdw blurRad="38100" dist="38100" dir="2700000" algn="tl">
                    <a:srgbClr val="000000">
                      <a:alpha val="43137"/>
                    </a:srgbClr>
                  </a:outerShdw>
                </a:effectLst>
                <a:latin typeface="Californian FB" panose="0207040306080B030204" pitchFamily="18" charset="0"/>
                <a:hlinkClick r:id="rId6">
                  <a:extLst>
                    <a:ext uri="{A12FA001-AC4F-418D-AE19-62706E023703}">
                      <ahyp:hlinkClr xmlns:ahyp="http://schemas.microsoft.com/office/drawing/2018/hyperlinkcolor" val="tx"/>
                    </a:ext>
                  </a:extLst>
                </a:hlinkClick>
              </a:rPr>
              <a:t>www.facebook.com/EliteResponse</a:t>
            </a:r>
            <a:endParaRPr lang="en-CA" sz="24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r>
              <a:rPr lang="en-CA" sz="2200" b="1" dirty="0">
                <a:solidFill>
                  <a:schemeClr val="bg1"/>
                </a:solidFill>
                <a:effectLst>
                  <a:outerShdw blurRad="38100" dist="38100" dir="2700000" algn="tl">
                    <a:srgbClr val="000000">
                      <a:alpha val="43137"/>
                    </a:srgbClr>
                  </a:outerShdw>
                </a:effectLst>
                <a:latin typeface="Californian FB" panose="0207040306080B030204" pitchFamily="18" charset="0"/>
              </a:rPr>
              <a:t>Instagram:</a:t>
            </a:r>
            <a:r>
              <a:rPr lang="en-CA" sz="24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CA" sz="2400" b="1" dirty="0" err="1">
                <a:solidFill>
                  <a:schemeClr val="bg1"/>
                </a:solidFill>
                <a:effectLst>
                  <a:outerShdw blurRad="38100" dist="38100" dir="2700000" algn="tl">
                    <a:srgbClr val="000000">
                      <a:alpha val="43137"/>
                    </a:srgbClr>
                  </a:outerShdw>
                </a:effectLst>
                <a:latin typeface="Californian FB" panose="0207040306080B030204" pitchFamily="18" charset="0"/>
              </a:rPr>
              <a:t>Eliteemergencyresponse</a:t>
            </a:r>
            <a:endParaRPr lang="en-CA" sz="24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r>
              <a:rPr lang="en-CA" sz="2200" b="1" dirty="0">
                <a:solidFill>
                  <a:schemeClr val="bg1"/>
                </a:solidFill>
                <a:effectLst>
                  <a:outerShdw blurRad="38100" dist="38100" dir="2700000" algn="tl">
                    <a:srgbClr val="000000">
                      <a:alpha val="43137"/>
                    </a:srgbClr>
                  </a:outerShdw>
                </a:effectLst>
                <a:latin typeface="Californian FB" panose="0207040306080B030204" pitchFamily="18" charset="0"/>
              </a:rPr>
              <a:t>Web</a:t>
            </a:r>
            <a:r>
              <a:rPr lang="en-CA" sz="24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CA" sz="2400" b="1" dirty="0">
                <a:effectLst>
                  <a:outerShdw blurRad="38100" dist="38100" dir="2700000" algn="tl">
                    <a:srgbClr val="000000">
                      <a:alpha val="43137"/>
                    </a:srgbClr>
                  </a:outerShdw>
                </a:effectLst>
                <a:latin typeface="Californian FB" panose="0207040306080B030204" pitchFamily="18" charset="0"/>
                <a:hlinkClick r:id="rId7">
                  <a:extLst>
                    <a:ext uri="{A12FA001-AC4F-418D-AE19-62706E023703}">
                      <ahyp:hlinkClr xmlns:ahyp="http://schemas.microsoft.com/office/drawing/2018/hyperlinkcolor" val="tx"/>
                    </a:ext>
                  </a:extLst>
                </a:hlinkClick>
              </a:rPr>
              <a:t>www.eliteems.ca</a:t>
            </a:r>
            <a:endParaRPr lang="en-CA" sz="2400" b="1" dirty="0">
              <a:effectLst>
                <a:outerShdw blurRad="38100" dist="38100" dir="2700000" algn="tl">
                  <a:srgbClr val="000000">
                    <a:alpha val="43137"/>
                  </a:srgbClr>
                </a:outerShdw>
              </a:effectLst>
              <a:latin typeface="Californian FB" panose="0207040306080B030204" pitchFamily="18" charset="0"/>
            </a:endParaRPr>
          </a:p>
          <a:p>
            <a:r>
              <a:rPr lang="en-CA" sz="2400" b="1" dirty="0">
                <a:effectLst>
                  <a:outerShdw blurRad="38100" dist="38100" dir="2700000" algn="tl">
                    <a:srgbClr val="000000">
                      <a:alpha val="43137"/>
                    </a:srgbClr>
                  </a:outerShdw>
                </a:effectLst>
                <a:latin typeface="Californian FB" panose="0207040306080B030204" pitchFamily="18" charset="0"/>
              </a:rPr>
              <a:t>                     </a:t>
            </a:r>
            <a:r>
              <a:rPr lang="en-CA" sz="2400" b="1" dirty="0">
                <a:effectLst>
                  <a:outerShdw blurRad="38100" dist="38100" dir="2700000" algn="tl">
                    <a:srgbClr val="000000">
                      <a:alpha val="43137"/>
                    </a:srgbClr>
                  </a:outerShdw>
                </a:effectLst>
                <a:latin typeface="Californian FB" panose="0207040306080B030204" pitchFamily="18" charset="0"/>
                <a:hlinkClick r:id="rId8">
                  <a:extLst>
                    <a:ext uri="{A12FA001-AC4F-418D-AE19-62706E023703}">
                      <ahyp:hlinkClr xmlns:ahyp="http://schemas.microsoft.com/office/drawing/2018/hyperlinkcolor" val="tx"/>
                    </a:ext>
                  </a:extLst>
                </a:hlinkClick>
              </a:rPr>
              <a:t>www.eliteemergencyresponse.com</a:t>
            </a:r>
            <a:endParaRPr lang="en-CA" sz="2400" b="1" dirty="0">
              <a:effectLst>
                <a:outerShdw blurRad="38100" dist="38100" dir="2700000" algn="tl">
                  <a:srgbClr val="000000">
                    <a:alpha val="43137"/>
                  </a:srgbClr>
                </a:outerShdw>
              </a:effectLst>
              <a:latin typeface="Californian FB" panose="0207040306080B030204" pitchFamily="18" charset="0"/>
            </a:endParaRPr>
          </a:p>
        </p:txBody>
      </p:sp>
      <p:sp>
        <p:nvSpPr>
          <p:cNvPr id="25" name="TextBox 24">
            <a:extLst>
              <a:ext uri="{FF2B5EF4-FFF2-40B4-BE49-F238E27FC236}">
                <a16:creationId xmlns:a16="http://schemas.microsoft.com/office/drawing/2014/main" id="{D0A95447-6484-433E-AC53-99A9096B567B}"/>
              </a:ext>
            </a:extLst>
          </p:cNvPr>
          <p:cNvSpPr txBox="1"/>
          <p:nvPr/>
        </p:nvSpPr>
        <p:spPr>
          <a:xfrm>
            <a:off x="150856" y="6231839"/>
            <a:ext cx="11890287" cy="492443"/>
          </a:xfrm>
          <a:prstGeom prst="rect">
            <a:avLst/>
          </a:prstGeom>
          <a:noFill/>
        </p:spPr>
        <p:txBody>
          <a:bodyPr wrap="square" rtlCol="0">
            <a:spAutoFit/>
          </a:bodyPr>
          <a:lstStyle/>
          <a:p>
            <a:pPr algn="ctr"/>
            <a:r>
              <a:rPr lang="en-CA" sz="2600" b="1" dirty="0">
                <a:solidFill>
                  <a:schemeClr val="bg1"/>
                </a:solidFill>
                <a:effectLst>
                  <a:glow rad="63500">
                    <a:schemeClr val="accent1">
                      <a:alpha val="40000"/>
                    </a:schemeClr>
                  </a:glow>
                  <a:outerShdw blurRad="38100" dist="38100" dir="2700000" algn="tl">
                    <a:srgbClr val="000000">
                      <a:alpha val="43137"/>
                    </a:srgbClr>
                  </a:outerShdw>
                </a:effectLst>
                <a:latin typeface="Californian FB" panose="0207040306080B030204" pitchFamily="18" charset="0"/>
              </a:rPr>
              <a:t>Media inquiries and requests can be sent to: media@eliteemergencyresponse.com</a:t>
            </a:r>
          </a:p>
        </p:txBody>
      </p:sp>
    </p:spTree>
    <p:extLst>
      <p:ext uri="{BB962C8B-B14F-4D97-AF65-F5344CB8AC3E}">
        <p14:creationId xmlns:p14="http://schemas.microsoft.com/office/powerpoint/2010/main" val="2916442969"/>
      </p:ext>
    </p:extLst>
  </p:cSld>
  <p:clrMapOvr>
    <a:masterClrMapping/>
  </p:clrMapOvr>
  <p:transition spd="slow" advTm="1200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TotalTime>
  <Words>751</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Californian FB</vt:lpstr>
      <vt:lpstr>Office Theme</vt:lpstr>
      <vt:lpstr>Elite Emergency Response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 Laing</dc:creator>
  <cp:lastModifiedBy>Stephani Laing</cp:lastModifiedBy>
  <cp:revision>30</cp:revision>
  <dcterms:created xsi:type="dcterms:W3CDTF">2019-01-06T22:58:05Z</dcterms:created>
  <dcterms:modified xsi:type="dcterms:W3CDTF">2019-01-07T04:22:22Z</dcterms:modified>
</cp:coreProperties>
</file>